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emf" ContentType="image/x-emf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355" r:id="rId3"/>
  </p:sldIdLst>
  <p:sldSz cx="12192000" cy="6858000"/>
  <p:notesSz cx="7103745" cy="10234295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4" userDrawn="1">
          <p15:clr>
            <a:srgbClr val="A4A3A4"/>
          </p15:clr>
        </p15:guide>
        <p15:guide id="2" pos="38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BF6900"/>
    <a:srgbClr val="96BFE5"/>
    <a:srgbClr val="FFD100"/>
    <a:srgbClr val="FFC800"/>
    <a:srgbClr val="FFFFFF"/>
    <a:srgbClr val="003D7F"/>
    <a:srgbClr val="D6DCE5"/>
    <a:srgbClr val="262626"/>
    <a:srgbClr val="FFF8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70408"/>
  </p:normalViewPr>
  <p:slideViewPr>
    <p:cSldViewPr snapToGrid="0" showGuides="1">
      <p:cViewPr varScale="1">
        <p:scale>
          <a:sx n="88" d="100"/>
          <a:sy n="88" d="100"/>
        </p:scale>
        <p:origin x="2160" y="176"/>
      </p:cViewPr>
      <p:guideLst>
        <p:guide orient="horz" pos="2284"/>
        <p:guide pos="385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gs" Target="tags/tag52.xml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i="1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信安sku采集</a:t>
            </a:r>
            <a:r>
              <a:rPr lang="zh-CN" altLang="en-US"/>
              <a:t>业务需求是提取一段录屏视频中的</a:t>
            </a:r>
            <a:r>
              <a:rPr lang="en-US" altLang="zh-CN"/>
              <a:t>sku</a:t>
            </a:r>
            <a:r>
              <a:rPr lang="zh-CN" altLang="en-US"/>
              <a:t>展开列表中的</a:t>
            </a:r>
            <a:r>
              <a:rPr lang="en-US" altLang="zh-CN"/>
              <a:t>sku</a:t>
            </a:r>
            <a:r>
              <a:rPr lang="zh-CN" altLang="en-US"/>
              <a:t>卡片，所以首先利用</a:t>
            </a:r>
            <a:r>
              <a:rPr lang="en-US" altLang="zh-CN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VideoText</a:t>
            </a:r>
            <a:r>
              <a:rPr lang="en-US" altLang="zh-CN" b="1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  </a:t>
            </a:r>
            <a:r>
              <a:rPr lang="zh-CN" altLang="en-US">
                <a:latin typeface="微软雅黑" charset="0"/>
                <a:ea typeface="微软雅黑" charset="0"/>
                <a:sym typeface="+mn-ea"/>
              </a:rPr>
              <a:t>在</a:t>
            </a:r>
            <a:r>
              <a:rPr lang="en-US" altLang="zh-CN">
                <a:latin typeface="微软雅黑" charset="0"/>
                <a:ea typeface="微软雅黑" charset="0"/>
                <a:cs typeface="微软雅黑" charset="0"/>
                <a:sym typeface="+mn-ea"/>
              </a:rPr>
              <a:t>9000+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条复杂信安视频数据集上进行微调。通过优化参数以及对比不同采样帧数和标签表示方法，发现当标签映射为数字且采样帧数为32帧时，模型的定位平均准确率达到最高值</a:t>
            </a: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96%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。这样就可以从众多帧类别中准确定位到</a:t>
            </a:r>
            <a:r>
              <a:rPr lang="en-US" altLang="zh-CN">
                <a:latin typeface="微软雅黑" charset="0"/>
                <a:ea typeface="微软雅黑" charset="0"/>
                <a:cs typeface="微软雅黑" charset="0"/>
                <a:sym typeface="+mn-ea"/>
              </a:rPr>
              <a:t>sku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展开列表的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时间戳</a:t>
            </a:r>
            <a:endParaRPr lang="zh-CN" altLang="en-US"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 indent="0" algn="just" fontAlgn="auto">
              <a:lnSpc>
                <a:spcPct val="150000"/>
              </a:lnSpc>
            </a:pPr>
            <a:r>
              <a:rPr lang="zh-CN" altLang="en-US">
                <a:latin typeface="微软雅黑" charset="0"/>
                <a:ea typeface="微软雅黑" charset="0"/>
                <a:sym typeface="+mn-ea"/>
              </a:rPr>
              <a:t>如果</a:t>
            </a:r>
            <a:r>
              <a:rPr lang="en-US" altLang="zh-CN">
                <a:latin typeface="微软雅黑" charset="0"/>
                <a:ea typeface="微软雅黑" charset="0"/>
                <a:sym typeface="+mn-ea"/>
              </a:rPr>
              <a:t>sku</a:t>
            </a:r>
            <a:r>
              <a:rPr lang="zh-CN" altLang="en-US">
                <a:latin typeface="微软雅黑" charset="0"/>
                <a:ea typeface="微软雅黑" charset="0"/>
                <a:sym typeface="+mn-ea"/>
              </a:rPr>
              <a:t>展开列表帧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中的录屏滑动速度过快，会导致视频帧模糊，</a:t>
            </a:r>
            <a:r>
              <a:rPr lang="en-US" altLang="zh-CN">
                <a:latin typeface="微软雅黑" charset="0"/>
                <a:ea typeface="微软雅黑" charset="0"/>
                <a:cs typeface="微软雅黑" charset="0"/>
                <a:sym typeface="+mn-ea"/>
              </a:rPr>
              <a:t>sku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采集时漏检严重。引入</a:t>
            </a: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光流法运动估计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，对</a:t>
            </a:r>
            <a:r>
              <a:rPr lang="en-US" altLang="zh-CN">
                <a:latin typeface="微软雅黑" charset="0"/>
                <a:ea typeface="微软雅黑" charset="0"/>
                <a:cs typeface="微软雅黑" charset="0"/>
                <a:sym typeface="+mn-ea"/>
              </a:rPr>
              <a:t>sku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列表展开界面的中间30%帧进行光流计算，超过平均阈值则判定滑动过快。这样系统就能准确识别滑动过快的视频并返回错误码。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利用自研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 </a:t>
            </a:r>
            <a:r>
              <a:rPr lang="en-US" altLang="zh-CN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VideoText</a:t>
            </a:r>
            <a:r>
              <a:rPr lang="en-US" altLang="zh-CN" b="1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 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OCR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大语言模型，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帮助了信安侧建立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d+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人员录屏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SOP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分析，自动打回不合格的视频，提升后续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sku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检测准确率，降低前面的数据采集成本、采集时间。</a:t>
            </a:r>
            <a:endParaRPr lang="zh-CN" altLang="en-US"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image" Target="../media/image1.emf"/><Relationship Id="rId3" Type="http://schemas.openxmlformats.org/officeDocument/2006/relationships/oleObject" Target="../embeddings/oleObject1.bin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0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10.bin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1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11.bin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2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12.bin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3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13.bin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2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2.bin"/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3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3.bin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4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4.bin"/><Relationship Id="rId2" Type="http://schemas.openxmlformats.org/officeDocument/2006/relationships/tags" Target="../tags/tag4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5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5.bin"/><Relationship Id="rId2" Type="http://schemas.openxmlformats.org/officeDocument/2006/relationships/tags" Target="../tags/tag5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6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6.bin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7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7.bin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8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8.bin"/><Relationship Id="rId2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9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9.bin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4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"/>
          <p:cNvSpPr/>
          <p:nvPr/>
        </p:nvSpPr>
        <p:spPr>
          <a:xfrm>
            <a:off x="-6736" y="5415820"/>
            <a:ext cx="12198736" cy="1442180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 dirty="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8" name="矩形"/>
          <p:cNvSpPr/>
          <p:nvPr/>
        </p:nvSpPr>
        <p:spPr>
          <a:xfrm>
            <a:off x="-6736" y="-5821"/>
            <a:ext cx="12198736" cy="5421641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 dirty="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 hasCustomPrompt="1"/>
          </p:nvPr>
        </p:nvSpPr>
        <p:spPr>
          <a:xfrm>
            <a:off x="872065" y="1198321"/>
            <a:ext cx="10560000" cy="8316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4800" b="1" i="0">
                <a:latin typeface="+mj-ea"/>
                <a:ea typeface="+mj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单击此处添加封面标题</a:t>
            </a:r>
            <a:endParaRPr kumimoji="1"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872065" y="2218267"/>
            <a:ext cx="10560000" cy="69215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3200" b="0" i="0">
                <a:latin typeface="+mj-ea"/>
                <a:ea typeface="+mj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单击此处添加副标题信息</a:t>
            </a:r>
            <a:endParaRPr kumimoji="1" lang="zh-CN" altLang="en-US" dirty="0"/>
          </a:p>
        </p:txBody>
      </p:sp>
      <p:sp>
        <p:nvSpPr>
          <p:cNvPr id="15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872067" y="4104060"/>
            <a:ext cx="1438596" cy="335748"/>
          </a:xfrm>
          <a:prstGeom prst="rect">
            <a:avLst/>
          </a:prstGeom>
        </p:spPr>
        <p:txBody>
          <a:bodyPr wrap="none" anchor="ctr"/>
          <a:lstStyle>
            <a:lvl1pPr marL="0" indent="0">
              <a:buNone/>
              <a:defRPr sz="1335" b="0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部门 </a:t>
            </a:r>
            <a:r>
              <a:rPr kumimoji="1" lang="en-US" altLang="zh-CN" dirty="0"/>
              <a:t>/</a:t>
            </a:r>
            <a:r>
              <a:rPr kumimoji="1" lang="zh-CN" altLang="en-US" dirty="0"/>
              <a:t> 编者信息</a:t>
            </a:r>
            <a:endParaRPr kumimoji="1"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872064" y="4593408"/>
            <a:ext cx="1438599" cy="297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3878A7F-CB55-4139-A1D2-DD4F5B126B66}" type="datetime6">
              <a:rPr kumimoji="1" lang="zh-CN" altLang="en-US" sz="1335" b="0" i="0" kern="1200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+mn-lt"/>
              </a:rPr>
            </a:fld>
            <a:endParaRPr kumimoji="1" lang="zh-CN" altLang="en-US" sz="1335" b="0" i="0" kern="1200" dirty="0">
              <a:solidFill>
                <a:schemeClr val="tx1"/>
              </a:solidFill>
              <a:latin typeface="+mn-lt"/>
              <a:ea typeface="+mn-ea"/>
              <a:cs typeface="+mn-cs"/>
              <a:sym typeface="+mn-lt"/>
            </a:endParaRPr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61" y="5922104"/>
            <a:ext cx="1185655" cy="42961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左右型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9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6000" y="1164416"/>
            <a:ext cx="5520000" cy="5035297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双标题_左右型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图片 635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6000" y="1633109"/>
            <a:ext cx="5520000" cy="4513772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9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1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336001" y="1071872"/>
            <a:ext cx="10219173" cy="4410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cs"/>
                <a:sym typeface="+mn-lt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2pPr>
            <a:lvl3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4pPr>
            <a:lvl5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5pPr>
          </a:lstStyle>
          <a:p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单击此处添加副标题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左右型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15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6000" y="1164417"/>
            <a:ext cx="3600000" cy="5033184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4295863" y="1164417"/>
            <a:ext cx="3600000" cy="5033184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7" name="内容占位符 4"/>
          <p:cNvSpPr>
            <a:spLocks noGrp="1"/>
          </p:cNvSpPr>
          <p:nvPr>
            <p:ph sz="quarter" idx="16" hasCustomPrompt="1"/>
          </p:nvPr>
        </p:nvSpPr>
        <p:spPr>
          <a:xfrm>
            <a:off x="8255725" y="1164417"/>
            <a:ext cx="3600000" cy="503318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lang="zh-CN" altLang="en-US" sz="1865" b="0" i="0" kern="1200" dirty="0">
                <a:solidFill>
                  <a:srgbClr val="1E1E1E"/>
                </a:solidFill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单击中间图标添加图片等对象</a:t>
            </a:r>
            <a:endParaRPr kumimoji="1" lang="zh-CN" altLang="en-US" dirty="0"/>
          </a:p>
        </p:txBody>
      </p:sp>
      <p:sp>
        <p:nvSpPr>
          <p:cNvPr id="9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双标题_左右型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图片 5634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15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6000" y="1630996"/>
            <a:ext cx="3600000" cy="4566604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4295863" y="1630996"/>
            <a:ext cx="3600000" cy="4566604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7" name="内容占位符 4"/>
          <p:cNvSpPr>
            <a:spLocks noGrp="1"/>
          </p:cNvSpPr>
          <p:nvPr>
            <p:ph sz="quarter" idx="16" hasCustomPrompt="1"/>
          </p:nvPr>
        </p:nvSpPr>
        <p:spPr>
          <a:xfrm>
            <a:off x="8255725" y="1630996"/>
            <a:ext cx="3600000" cy="4566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lang="zh-CN" altLang="en-US" sz="1865" b="0" i="0" kern="1200" dirty="0">
                <a:solidFill>
                  <a:srgbClr val="1E1E1E"/>
                </a:solidFill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单击中间图标添加图片等对象</a:t>
            </a:r>
            <a:endParaRPr kumimoji="1" lang="zh-CN" altLang="en-US" dirty="0"/>
          </a:p>
        </p:txBody>
      </p:sp>
      <p:sp>
        <p:nvSpPr>
          <p:cNvPr id="9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336001" y="1071872"/>
            <a:ext cx="10219173" cy="4410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cs"/>
                <a:sym typeface="+mn-lt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2pPr>
            <a:lvl3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4pPr>
            <a:lvl5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5pPr>
          </a:lstStyle>
          <a:p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单击此处添加副标题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图片 6146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35999" y="1487424"/>
            <a:ext cx="11519999" cy="4622509"/>
          </a:xfrm>
          <a:prstGeom prst="rect">
            <a:avLst/>
          </a:prstGeom>
        </p:spPr>
        <p:txBody>
          <a:bodyPr tIns="90000" bIns="90000"/>
          <a:lstStyle>
            <a:lvl1pPr>
              <a:lnSpc>
                <a:spcPct val="120000"/>
              </a:lnSpc>
              <a:spcBef>
                <a:spcPts val="1600"/>
              </a:spcBef>
              <a:buClr>
                <a:srgbClr val="FFD100"/>
              </a:buClr>
              <a:defRPr sz="2400" b="0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目录一
目录二
目录三
目录四
目录五</a:t>
            </a:r>
            <a:endParaRPr kumimoji="1" lang="zh-CN" altLang="en-US" dirty="0"/>
          </a:p>
        </p:txBody>
      </p:sp>
      <p:sp>
        <p:nvSpPr>
          <p:cNvPr id="7" name="标题 2"/>
          <p:cNvSpPr>
            <a:spLocks noGrp="1"/>
          </p:cNvSpPr>
          <p:nvPr>
            <p:ph type="title"/>
          </p:nvPr>
        </p:nvSpPr>
        <p:spPr>
          <a:xfrm>
            <a:off x="512407" y="384000"/>
            <a:ext cx="9714449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35999" y="398177"/>
            <a:ext cx="60959" cy="56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</p:spTree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章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图片 6248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1805472" y="2726992"/>
            <a:ext cx="8581056" cy="7687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 b="1" i="0">
                <a:latin typeface="+mj-ea"/>
                <a:ea typeface="+mj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单击此处添加章节标题</a:t>
            </a:r>
            <a:endParaRPr kumimoji="1" lang="zh-CN" altLang="en-US" dirty="0"/>
          </a:p>
        </p:txBody>
      </p:sp>
      <p:sp>
        <p:nvSpPr>
          <p:cNvPr id="5" name="矩形"/>
          <p:cNvSpPr/>
          <p:nvPr/>
        </p:nvSpPr>
        <p:spPr>
          <a:xfrm>
            <a:off x="-6736" y="5415820"/>
            <a:ext cx="12198736" cy="144218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bg1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 dirty="0">
              <a:latin typeface="+mn-lt"/>
              <a:ea typeface="+mn-ea"/>
              <a:cs typeface="+mn-cs"/>
              <a:sym typeface="+mn-l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默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9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15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ea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sz="quarter" idx="23" hasCustomPrompt="1"/>
          </p:nvPr>
        </p:nvSpPr>
        <p:spPr>
          <a:xfrm>
            <a:off x="336275" y="1162304"/>
            <a:ext cx="11519451" cy="5035296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lnSpc>
                <a:spcPct val="120000"/>
              </a:lnSpc>
              <a:defRPr sz="1865"/>
            </a:lvl1pPr>
            <a:lvl2pPr>
              <a:lnSpc>
                <a:spcPct val="120000"/>
              </a:lnSpc>
              <a:defRPr sz="1600"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双标题_默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9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15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sz="quarter" idx="23" hasCustomPrompt="1"/>
          </p:nvPr>
        </p:nvSpPr>
        <p:spPr>
          <a:xfrm>
            <a:off x="336275" y="1630997"/>
            <a:ext cx="11519451" cy="456660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lnSpc>
                <a:spcPct val="120000"/>
              </a:lnSpc>
              <a:defRPr sz="1865"/>
            </a:lvl1pPr>
            <a:lvl2pPr>
              <a:lnSpc>
                <a:spcPct val="120000"/>
              </a:lnSpc>
              <a:defRPr sz="1600"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336001" y="1071872"/>
            <a:ext cx="10219173" cy="4410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cs"/>
                <a:sym typeface="+mn-lt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2pPr>
            <a:lvl3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4pPr>
            <a:lvl5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5pPr>
          </a:lstStyle>
          <a:p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单击此处添加副标题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上下型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内容占位符 20"/>
          <p:cNvSpPr>
            <a:spLocks noGrp="1"/>
          </p:cNvSpPr>
          <p:nvPr>
            <p:ph sz="quarter" idx="21" hasCustomPrompt="1"/>
          </p:nvPr>
        </p:nvSpPr>
        <p:spPr>
          <a:xfrm>
            <a:off x="6260833" y="3184188"/>
            <a:ext cx="5595165" cy="30134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lang="zh-CN" altLang="en-US" sz="1865" b="0" i="0" kern="1200" dirty="0">
                <a:solidFill>
                  <a:srgbClr val="1E1E1E"/>
                </a:solidFill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单击此处添加图表、图片等</a:t>
            </a:r>
            <a:endParaRPr kumimoji="1" lang="zh-CN" altLang="en-US" dirty="0"/>
          </a:p>
        </p:txBody>
      </p:sp>
      <p:sp>
        <p:nvSpPr>
          <p:cNvPr id="23" name="内容占位符 4"/>
          <p:cNvSpPr>
            <a:spLocks noGrp="1"/>
          </p:cNvSpPr>
          <p:nvPr>
            <p:ph sz="quarter" idx="16" hasCustomPrompt="1"/>
          </p:nvPr>
        </p:nvSpPr>
        <p:spPr>
          <a:xfrm>
            <a:off x="335999" y="3184189"/>
            <a:ext cx="5614623" cy="30134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lang="zh-CN" altLang="en-US" sz="1865" b="0" i="0" kern="1200" dirty="0">
                <a:solidFill>
                  <a:srgbClr val="1E1E1E"/>
                </a:solidFill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单击中间图标添加图片等对象</a:t>
            </a:r>
            <a:endParaRPr kumimoji="1"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5999" y="1162303"/>
            <a:ext cx="11520000" cy="1813332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9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上下型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9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5999" y="1162303"/>
            <a:ext cx="11520000" cy="1813332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1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上下型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9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1013112" y="4005516"/>
            <a:ext cx="2904000" cy="48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1865" b="0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数据说明文字</a:t>
            </a:r>
            <a:endParaRPr kumimoji="1" lang="zh-CN" altLang="en-US" dirty="0"/>
          </a:p>
        </p:txBody>
      </p:sp>
      <p:sp>
        <p:nvSpPr>
          <p:cNvPr id="15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1013112" y="4668224"/>
            <a:ext cx="2904000" cy="96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5335" b="1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en-US" altLang="zh-CN" dirty="0"/>
              <a:t>34%</a:t>
            </a:r>
            <a:endParaRPr kumimoji="1" lang="zh-CN" altLang="en-US" dirty="0"/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644000" y="4005516"/>
            <a:ext cx="2904000" cy="48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1865" b="0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数据说明文字</a:t>
            </a:r>
            <a:endParaRPr kumimoji="1" lang="zh-CN" altLang="en-US" dirty="0"/>
          </a:p>
        </p:txBody>
      </p:sp>
      <p:sp>
        <p:nvSpPr>
          <p:cNvPr id="17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4644000" y="4668224"/>
            <a:ext cx="2904000" cy="96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5335" b="1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en-US" altLang="zh-CN" dirty="0"/>
              <a:t>130</a:t>
            </a:r>
            <a:r>
              <a:rPr kumimoji="1" lang="zh-CN" altLang="en-US" dirty="0"/>
              <a:t>亿</a:t>
            </a:r>
            <a:endParaRPr kumimoji="1" lang="zh-CN" altLang="en-US" dirty="0"/>
          </a:p>
        </p:txBody>
      </p:sp>
      <p:sp>
        <p:nvSpPr>
          <p:cNvPr id="18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8274888" y="4005516"/>
            <a:ext cx="2904000" cy="48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1865" b="0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数据说明文字</a:t>
            </a:r>
            <a:endParaRPr kumimoji="1" lang="zh-CN" altLang="en-US" dirty="0"/>
          </a:p>
        </p:txBody>
      </p:sp>
      <p:sp>
        <p:nvSpPr>
          <p:cNvPr id="19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74891" y="4668224"/>
            <a:ext cx="2904000" cy="96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5335" b="1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en-US" altLang="zh-CN" dirty="0"/>
              <a:t>2,260</a:t>
            </a:r>
            <a:r>
              <a:rPr kumimoji="1" lang="zh-CN" altLang="en-US" dirty="0"/>
              <a:t>人</a:t>
            </a:r>
            <a:endParaRPr kumimoji="1" lang="zh-CN" altLang="en-US" dirty="0"/>
          </a:p>
        </p:txBody>
      </p:sp>
      <p:sp>
        <p:nvSpPr>
          <p:cNvPr id="23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20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5999" y="1162303"/>
            <a:ext cx="11520000" cy="1813332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双标题_左右型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9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9" name="内容占位符 4"/>
          <p:cNvSpPr>
            <a:spLocks noGrp="1"/>
          </p:cNvSpPr>
          <p:nvPr>
            <p:ph sz="quarter" idx="16" hasCustomPrompt="1"/>
          </p:nvPr>
        </p:nvSpPr>
        <p:spPr>
          <a:xfrm>
            <a:off x="6096000" y="1630996"/>
            <a:ext cx="5760000" cy="4566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lang="zh-CN" altLang="en-US" sz="1865" b="0" i="0" kern="1200" dirty="0">
                <a:solidFill>
                  <a:srgbClr val="1E1E1E"/>
                </a:solidFill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单击中间图标添加图片等对象</a:t>
            </a:r>
            <a:endParaRPr kumimoji="1" lang="zh-CN" altLang="en-US" dirty="0"/>
          </a:p>
        </p:txBody>
      </p:sp>
      <p:sp>
        <p:nvSpPr>
          <p:cNvPr id="17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6000" y="1633109"/>
            <a:ext cx="5520000" cy="4566604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8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1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336001" y="1071872"/>
            <a:ext cx="10219173" cy="4410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cs"/>
                <a:sym typeface="+mn-lt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2pPr>
            <a:lvl3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4pPr>
            <a:lvl5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5pPr>
          </a:lstStyle>
          <a:p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单击此处添加副标题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vmlDrawing" Target="../drawings/vmlDrawing14.vml"/><Relationship Id="rId17" Type="http://schemas.openxmlformats.org/officeDocument/2006/relationships/image" Target="../media/image2.png"/><Relationship Id="rId16" Type="http://schemas.openxmlformats.org/officeDocument/2006/relationships/image" Target="../media/image1.emf"/><Relationship Id="rId15" Type="http://schemas.openxmlformats.org/officeDocument/2006/relationships/oleObject" Target="../embeddings/oleObject14.bin"/><Relationship Id="rId14" Type="http://schemas.openxmlformats.org/officeDocument/2006/relationships/tags" Target="../tags/tag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14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15" imgW="0" imgH="0" progId="TCLayout.ActiveDocument.1">
                  <p:embed/>
                </p:oleObj>
              </mc:Choice>
              <mc:Fallback>
                <p:oleObj name="think-cell 幻灯片" r:id="rId15" imgW="0" imgH="0" progId="TCLayout.ActiveDocument.1">
                  <p:embed/>
                  <p:pic>
                    <p:nvPicPr>
                      <p:cNvPr id="0" name="图片 55327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7" name="文本占位符 11"/>
          <p:cNvSpPr txBox="1"/>
          <p:nvPr/>
        </p:nvSpPr>
        <p:spPr>
          <a:xfrm>
            <a:off x="10423465" y="6292859"/>
            <a:ext cx="1438596" cy="335748"/>
          </a:xfrm>
          <a:prstGeom prst="rect">
            <a:avLst/>
          </a:prstGeom>
        </p:spPr>
        <p:txBody>
          <a:bodyPr wrap="none" anchor="ctr"/>
          <a:lstStyle>
            <a:lvl1pPr marL="0" indent="0" algn="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704020202020204" pitchFamily="34" charset="0"/>
              <a:buNone/>
              <a:defRPr sz="1000" b="0" i="0" kern="1200">
                <a:solidFill>
                  <a:schemeClr val="tx1"/>
                </a:solidFill>
                <a:latin typeface="微软雅黑" charset="-122"/>
                <a:ea typeface="微软雅黑" charset="-122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129552A-27AA-43EB-AE34-8E0530A35821}" type="slidenum">
              <a:rPr kumimoji="1" lang="zh-CN" altLang="en-US" sz="1335" smtClean="0">
                <a:latin typeface="+mn-lt"/>
                <a:ea typeface="+mn-ea"/>
                <a:cs typeface="+mn-cs"/>
                <a:sym typeface="+mn-lt"/>
              </a:rPr>
            </a:fld>
            <a:endParaRPr kumimoji="1" lang="zh-CN" altLang="en-US" sz="1335" dirty="0">
              <a:latin typeface="+mn-lt"/>
              <a:ea typeface="+mn-ea"/>
              <a:cs typeface="+mn-cs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0065" y="453899"/>
            <a:ext cx="1185655" cy="4296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9" Type="http://schemas.openxmlformats.org/officeDocument/2006/relationships/notesSlide" Target="../notesSlides/notesSlide1.xml"/><Relationship Id="rId48" Type="http://schemas.openxmlformats.org/officeDocument/2006/relationships/slideLayout" Target="../slideLayouts/slideLayout4.xml"/><Relationship Id="rId47" Type="http://schemas.openxmlformats.org/officeDocument/2006/relationships/image" Target="../media/image12.GIF"/><Relationship Id="rId46" Type="http://schemas.openxmlformats.org/officeDocument/2006/relationships/tags" Target="../tags/tag51.xml"/><Relationship Id="rId45" Type="http://schemas.openxmlformats.org/officeDocument/2006/relationships/image" Target="../media/image11.png"/><Relationship Id="rId44" Type="http://schemas.openxmlformats.org/officeDocument/2006/relationships/tags" Target="../tags/tag50.xml"/><Relationship Id="rId43" Type="http://schemas.openxmlformats.org/officeDocument/2006/relationships/tags" Target="../tags/tag49.xml"/><Relationship Id="rId42" Type="http://schemas.openxmlformats.org/officeDocument/2006/relationships/tags" Target="../tags/tag48.xml"/><Relationship Id="rId41" Type="http://schemas.openxmlformats.org/officeDocument/2006/relationships/tags" Target="../tags/tag47.xml"/><Relationship Id="rId40" Type="http://schemas.openxmlformats.org/officeDocument/2006/relationships/tags" Target="../tags/tag46.xml"/><Relationship Id="rId4" Type="http://schemas.openxmlformats.org/officeDocument/2006/relationships/tags" Target="../tags/tag18.xml"/><Relationship Id="rId39" Type="http://schemas.openxmlformats.org/officeDocument/2006/relationships/tags" Target="../tags/tag45.xml"/><Relationship Id="rId38" Type="http://schemas.openxmlformats.org/officeDocument/2006/relationships/tags" Target="../tags/tag44.xml"/><Relationship Id="rId37" Type="http://schemas.openxmlformats.org/officeDocument/2006/relationships/tags" Target="../tags/tag43.xml"/><Relationship Id="rId36" Type="http://schemas.openxmlformats.org/officeDocument/2006/relationships/tags" Target="../tags/tag42.xml"/><Relationship Id="rId35" Type="http://schemas.openxmlformats.org/officeDocument/2006/relationships/tags" Target="../tags/tag41.xml"/><Relationship Id="rId34" Type="http://schemas.openxmlformats.org/officeDocument/2006/relationships/tags" Target="../tags/tag40.xml"/><Relationship Id="rId33" Type="http://schemas.openxmlformats.org/officeDocument/2006/relationships/tags" Target="../tags/tag39.xml"/><Relationship Id="rId32" Type="http://schemas.openxmlformats.org/officeDocument/2006/relationships/tags" Target="../tags/tag38.xml"/><Relationship Id="rId31" Type="http://schemas.openxmlformats.org/officeDocument/2006/relationships/tags" Target="../tags/tag37.xml"/><Relationship Id="rId30" Type="http://schemas.openxmlformats.org/officeDocument/2006/relationships/tags" Target="../tags/tag36.xml"/><Relationship Id="rId3" Type="http://schemas.openxmlformats.org/officeDocument/2006/relationships/tags" Target="../tags/tag17.xml"/><Relationship Id="rId29" Type="http://schemas.openxmlformats.org/officeDocument/2006/relationships/tags" Target="../tags/tag35.xml"/><Relationship Id="rId28" Type="http://schemas.openxmlformats.org/officeDocument/2006/relationships/tags" Target="../tags/tag34.xml"/><Relationship Id="rId27" Type="http://schemas.openxmlformats.org/officeDocument/2006/relationships/image" Target="../media/image10.png"/><Relationship Id="rId26" Type="http://schemas.openxmlformats.org/officeDocument/2006/relationships/tags" Target="../tags/tag33.xml"/><Relationship Id="rId25" Type="http://schemas.openxmlformats.org/officeDocument/2006/relationships/image" Target="../media/image9.png"/><Relationship Id="rId24" Type="http://schemas.openxmlformats.org/officeDocument/2006/relationships/tags" Target="../tags/tag32.xml"/><Relationship Id="rId23" Type="http://schemas.openxmlformats.org/officeDocument/2006/relationships/image" Target="../media/image8.png"/><Relationship Id="rId22" Type="http://schemas.openxmlformats.org/officeDocument/2006/relationships/tags" Target="../tags/tag31.xml"/><Relationship Id="rId21" Type="http://schemas.openxmlformats.org/officeDocument/2006/relationships/image" Target="../media/image7.png"/><Relationship Id="rId20" Type="http://schemas.openxmlformats.org/officeDocument/2006/relationships/tags" Target="../tags/tag30.xml"/><Relationship Id="rId2" Type="http://schemas.openxmlformats.org/officeDocument/2006/relationships/tags" Target="../tags/tag16.xml"/><Relationship Id="rId19" Type="http://schemas.openxmlformats.org/officeDocument/2006/relationships/image" Target="../media/image6.png"/><Relationship Id="rId18" Type="http://schemas.openxmlformats.org/officeDocument/2006/relationships/tags" Target="../tags/tag29.xml"/><Relationship Id="rId17" Type="http://schemas.openxmlformats.org/officeDocument/2006/relationships/image" Target="../media/image5.png"/><Relationship Id="rId16" Type="http://schemas.openxmlformats.org/officeDocument/2006/relationships/tags" Target="../tags/tag28.xml"/><Relationship Id="rId15" Type="http://schemas.openxmlformats.org/officeDocument/2006/relationships/image" Target="../media/image4.png"/><Relationship Id="rId14" Type="http://schemas.openxmlformats.org/officeDocument/2006/relationships/tags" Target="../tags/tag27.xml"/><Relationship Id="rId13" Type="http://schemas.openxmlformats.org/officeDocument/2006/relationships/image" Target="../media/image3.png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tags" Target="../tags/tag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0" y="0"/>
            <a:ext cx="12191365" cy="1435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>
            <p:custDataLst>
              <p:tags r:id="rId2"/>
            </p:custDataLst>
          </p:nvPr>
        </p:nvSpPr>
        <p:spPr>
          <a:xfrm>
            <a:off x="323850" y="1772285"/>
            <a:ext cx="4759960" cy="368300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>
              <a:spcAft>
                <a:spcPct val="60000"/>
              </a:spcAft>
              <a:buFont typeface="Wingdings" panose="05000000000000000000" charset="0"/>
              <a:buChar char=""/>
            </a:pPr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视频</a:t>
            </a:r>
            <a:r>
              <a:rPr lang="en-US" altLang="zh-CN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SOP</a:t>
            </a:r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分析——</a:t>
            </a:r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</a:rPr>
              <a:t>①</a:t>
            </a:r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关键帧定位能力建设</a:t>
            </a: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9" name="圆角矩形 48"/>
          <p:cNvSpPr/>
          <p:nvPr>
            <p:custDataLst>
              <p:tags r:id="rId3"/>
            </p:custDataLst>
          </p:nvPr>
        </p:nvSpPr>
        <p:spPr>
          <a:xfrm>
            <a:off x="307340" y="1971675"/>
            <a:ext cx="8877935" cy="2117725"/>
          </a:xfrm>
          <a:prstGeom prst="roundRect">
            <a:avLst>
              <a:gd name="adj" fmla="val 5493"/>
            </a:avLst>
          </a:prstGeom>
          <a:noFill/>
          <a:ln w="15875" cmpd="sng">
            <a:noFill/>
            <a:prstDash val="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indent="0" algn="just" fontAlgn="auto">
              <a:lnSpc>
                <a:spcPct val="15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</a:rPr>
              <a:t>目标：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</a:rPr>
              <a:t>定位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视频中</a:t>
            </a:r>
            <a:r>
              <a:rPr lang="en-US" altLang="zh-CN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sku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展开列表帧，支持后续</a:t>
            </a:r>
            <a:r>
              <a:rPr lang="en-US" altLang="zh-CN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sku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采集。</a:t>
            </a:r>
            <a:endParaRPr lang="zh-CN" altLang="en-US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  <a:p>
            <a:pPr indent="0" algn="just" fontAlgn="auto">
              <a:lnSpc>
                <a:spcPct val="15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</a:rPr>
              <a:t>方法：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</a:rPr>
              <a:t>使用自研</a:t>
            </a:r>
            <a:r>
              <a:rPr lang="en-US" altLang="zh-CN">
                <a:solidFill>
                  <a:schemeClr val="tx1"/>
                </a:solidFill>
                <a:latin typeface="微软雅黑" charset="0"/>
                <a:ea typeface="微软雅黑" charset="0"/>
              </a:rPr>
              <a:t> </a:t>
            </a:r>
            <a:r>
              <a:rPr lang="en-US" altLang="zh-CN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</a:rPr>
              <a:t>VideoText </a:t>
            </a:r>
            <a:r>
              <a:rPr lang="zh-CN" altLang="en-US" dirty="0">
                <a:solidFill>
                  <a:schemeClr val="tx1"/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视频</a:t>
            </a:r>
            <a:r>
              <a:rPr lang="en-US" altLang="zh-CN" dirty="0">
                <a:solidFill>
                  <a:schemeClr val="tx1"/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OCR</a:t>
            </a:r>
            <a:r>
              <a:rPr lang="zh-CN" altLang="en-US" dirty="0">
                <a:solidFill>
                  <a:schemeClr val="tx1"/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多模态</a:t>
            </a:r>
            <a:r>
              <a:rPr lang="zh-CN" altLang="en-US" dirty="0">
                <a:solidFill>
                  <a:schemeClr val="tx1"/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大模型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</a:rPr>
              <a:t>，在</a:t>
            </a:r>
            <a:r>
              <a:rPr lang="en-US" altLang="zh-CN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9000+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条复杂信安视频数据集上进行微调，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优化参数以及对比实验不同采样帧数和标签表示方法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。</a:t>
            </a:r>
            <a:endParaRPr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pPr indent="0" algn="just" fontAlgn="auto">
              <a:lnSpc>
                <a:spcPct val="15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</a:rPr>
              <a:t>结果：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</a:rPr>
              <a:t>视频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定位准确率达到</a:t>
            </a: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96%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。</a:t>
            </a:r>
            <a:endParaRPr lang="zh-CN" altLang="en-US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cxnSp>
        <p:nvCxnSpPr>
          <p:cNvPr id="58" name="直接连接符 57"/>
          <p:cNvCxnSpPr/>
          <p:nvPr>
            <p:custDataLst>
              <p:tags r:id="rId4"/>
            </p:custDataLst>
          </p:nvPr>
        </p:nvCxnSpPr>
        <p:spPr>
          <a:xfrm>
            <a:off x="383540" y="1696720"/>
            <a:ext cx="113919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325120" y="3646805"/>
            <a:ext cx="7853045" cy="2993390"/>
            <a:chOff x="510" y="6617"/>
            <a:chExt cx="8653" cy="3840"/>
          </a:xfrm>
        </p:grpSpPr>
        <p:sp>
          <p:nvSpPr>
            <p:cNvPr id="50" name="圆角矩形 49"/>
            <p:cNvSpPr/>
            <p:nvPr/>
          </p:nvSpPr>
          <p:spPr>
            <a:xfrm>
              <a:off x="5800" y="6965"/>
              <a:ext cx="3363" cy="2057"/>
            </a:xfrm>
            <a:prstGeom prst="roundRect">
              <a:avLst>
                <a:gd name="adj" fmla="val 6622"/>
              </a:avLst>
            </a:prstGeom>
            <a:noFill/>
            <a:ln w="9525">
              <a:solidFill>
                <a:schemeClr val="accent3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等腰三角形 45"/>
            <p:cNvSpPr/>
            <p:nvPr>
              <p:custDataLst>
                <p:tags r:id="rId5"/>
              </p:custDataLst>
            </p:nvPr>
          </p:nvSpPr>
          <p:spPr>
            <a:xfrm rot="10800000">
              <a:off x="5109" y="9101"/>
              <a:ext cx="119" cy="119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等腰三角形 46"/>
            <p:cNvSpPr/>
            <p:nvPr>
              <p:custDataLst>
                <p:tags r:id="rId6"/>
              </p:custDataLst>
            </p:nvPr>
          </p:nvSpPr>
          <p:spPr>
            <a:xfrm rot="10800000">
              <a:off x="6249" y="9100"/>
              <a:ext cx="119" cy="119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等腰三角形 47"/>
            <p:cNvSpPr/>
            <p:nvPr>
              <p:custDataLst>
                <p:tags r:id="rId7"/>
              </p:custDataLst>
            </p:nvPr>
          </p:nvSpPr>
          <p:spPr>
            <a:xfrm rot="10800000">
              <a:off x="8584" y="9105"/>
              <a:ext cx="119" cy="119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等腰三角形 43"/>
            <p:cNvSpPr/>
            <p:nvPr>
              <p:custDataLst>
                <p:tags r:id="rId8"/>
              </p:custDataLst>
            </p:nvPr>
          </p:nvSpPr>
          <p:spPr>
            <a:xfrm rot="10800000">
              <a:off x="2964" y="9106"/>
              <a:ext cx="119" cy="119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>
              <p:custDataLst>
                <p:tags r:id="rId9"/>
              </p:custDataLst>
            </p:nvPr>
          </p:nvSpPr>
          <p:spPr>
            <a:xfrm rot="10800000">
              <a:off x="3967" y="9105"/>
              <a:ext cx="119" cy="119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等腰三角形 42"/>
            <p:cNvSpPr/>
            <p:nvPr>
              <p:custDataLst>
                <p:tags r:id="rId10"/>
              </p:custDataLst>
            </p:nvPr>
          </p:nvSpPr>
          <p:spPr>
            <a:xfrm rot="10800000">
              <a:off x="1995" y="9105"/>
              <a:ext cx="119" cy="119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935" y="9277"/>
              <a:ext cx="7884" cy="190"/>
            </a:xfrm>
            <a:prstGeom prst="rect">
              <a:avLst/>
            </a:prstGeom>
            <a:solidFill>
              <a:srgbClr val="26262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>
              <p:custDataLst>
                <p:tags r:id="rId11"/>
              </p:custDataLst>
            </p:nvPr>
          </p:nvSpPr>
          <p:spPr>
            <a:xfrm>
              <a:off x="935" y="10267"/>
              <a:ext cx="7884" cy="190"/>
            </a:xfrm>
            <a:prstGeom prst="rect">
              <a:avLst/>
            </a:prstGeom>
            <a:solidFill>
              <a:srgbClr val="26262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1" name="图片 20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3"/>
            <a:srcRect t="26503" b="22713"/>
            <a:stretch>
              <a:fillRect/>
            </a:stretch>
          </p:blipFill>
          <p:spPr>
            <a:xfrm>
              <a:off x="937" y="9424"/>
              <a:ext cx="7882" cy="896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25" name="文本框 24"/>
            <p:cNvSpPr txBox="1"/>
            <p:nvPr/>
          </p:nvSpPr>
          <p:spPr>
            <a:xfrm>
              <a:off x="813" y="9221"/>
              <a:ext cx="8132" cy="32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altLang="zh-CN" sz="400">
                  <a:solidFill>
                    <a:schemeClr val="bg1"/>
                  </a:solidFill>
                </a:rPr>
                <a:t>00:00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</a:t>
              </a:r>
              <a:r>
                <a:rPr lang="en-US" altLang="zh-CN" sz="400">
                  <a:solidFill>
                    <a:schemeClr val="bg1"/>
                  </a:solidFill>
                </a:rPr>
                <a:t>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               </a:t>
              </a:r>
              <a:r>
                <a:rPr lang="en-US" altLang="zh-CN" sz="400">
                  <a:solidFill>
                    <a:schemeClr val="bg1"/>
                  </a:solidFill>
                </a:rPr>
                <a:t>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00:10                              00:20                              00:30                              00:40                             00:50                         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00:60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               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01:10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01:20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               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01:30</a:t>
              </a:r>
              <a:endParaRPr lang="en-US" altLang="zh-CN" sz="400">
                <a:solidFill>
                  <a:schemeClr val="bg1"/>
                </a:solidFill>
              </a:endParaRPr>
            </a:p>
            <a:p>
              <a:endParaRPr lang="en-US" altLang="zh-CN" sz="400">
                <a:solidFill>
                  <a:schemeClr val="bg1"/>
                </a:solidFill>
              </a:endParaRPr>
            </a:p>
            <a:p>
              <a:endParaRPr lang="en-US" altLang="zh-CN" sz="400">
                <a:solidFill>
                  <a:schemeClr val="bg1"/>
                </a:solidFill>
              </a:endParaRPr>
            </a:p>
            <a:p>
              <a:endParaRPr lang="en-US" altLang="zh-CN" sz="400">
                <a:solidFill>
                  <a:schemeClr val="bg1"/>
                </a:solidFill>
              </a:endParaRPr>
            </a:p>
            <a:p>
              <a:endParaRPr lang="en-US" altLang="zh-CN" sz="400">
                <a:solidFill>
                  <a:schemeClr val="bg1"/>
                </a:solidFill>
              </a:endParaRPr>
            </a:p>
          </p:txBody>
        </p:sp>
        <p:pic>
          <p:nvPicPr>
            <p:cNvPr id="26" name="图片 25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5"/>
            <a:stretch>
              <a:fillRect/>
            </a:stretch>
          </p:blipFill>
          <p:spPr>
            <a:xfrm>
              <a:off x="5901" y="7062"/>
              <a:ext cx="814" cy="1858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27" name="图片 26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17"/>
            <a:stretch>
              <a:fillRect/>
            </a:stretch>
          </p:blipFill>
          <p:spPr>
            <a:xfrm>
              <a:off x="8237" y="7062"/>
              <a:ext cx="815" cy="1858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28" name="图片 27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19"/>
            <a:stretch>
              <a:fillRect/>
            </a:stretch>
          </p:blipFill>
          <p:spPr>
            <a:xfrm>
              <a:off x="679" y="7046"/>
              <a:ext cx="807" cy="1874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29" name="图片 28"/>
            <p:cNvPicPr>
              <a:picLocks noChangeAspect="1"/>
            </p:cNvPicPr>
            <p:nvPr>
              <p:custDataLst>
                <p:tags r:id="rId20"/>
              </p:custDataLst>
            </p:nvPr>
          </p:nvPicPr>
          <p:blipFill>
            <a:blip r:embed="rId21"/>
            <a:stretch>
              <a:fillRect/>
            </a:stretch>
          </p:blipFill>
          <p:spPr>
            <a:xfrm>
              <a:off x="1652" y="7045"/>
              <a:ext cx="806" cy="1858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30" name="图片 29"/>
            <p:cNvPicPr>
              <a:picLocks noChangeAspect="1"/>
            </p:cNvPicPr>
            <p:nvPr>
              <p:custDataLst>
                <p:tags r:id="rId22"/>
              </p:custDataLst>
            </p:nvPr>
          </p:nvPicPr>
          <p:blipFill>
            <a:blip r:embed="rId23"/>
            <a:stretch>
              <a:fillRect/>
            </a:stretch>
          </p:blipFill>
          <p:spPr>
            <a:xfrm>
              <a:off x="2621" y="7032"/>
              <a:ext cx="806" cy="1858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31" name="图片 30"/>
            <p:cNvPicPr>
              <a:picLocks noChangeAspect="1"/>
            </p:cNvPicPr>
            <p:nvPr>
              <p:custDataLst>
                <p:tags r:id="rId24"/>
              </p:custDataLst>
            </p:nvPr>
          </p:nvPicPr>
          <p:blipFill>
            <a:blip r:embed="rId25"/>
            <a:stretch>
              <a:fillRect/>
            </a:stretch>
          </p:blipFill>
          <p:spPr>
            <a:xfrm>
              <a:off x="3618" y="7031"/>
              <a:ext cx="806" cy="1857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33" name="图片 32"/>
            <p:cNvPicPr>
              <a:picLocks noChangeAspect="1"/>
            </p:cNvPicPr>
            <p:nvPr>
              <p:custDataLst>
                <p:tags r:id="rId26"/>
              </p:custDataLst>
            </p:nvPr>
          </p:nvPicPr>
          <p:blipFill>
            <a:blip r:embed="rId27"/>
            <a:stretch>
              <a:fillRect/>
            </a:stretch>
          </p:blipFill>
          <p:spPr>
            <a:xfrm>
              <a:off x="4763" y="7045"/>
              <a:ext cx="809" cy="1864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35" name="等腰三角形 34"/>
            <p:cNvSpPr/>
            <p:nvPr/>
          </p:nvSpPr>
          <p:spPr>
            <a:xfrm rot="10800000">
              <a:off x="991" y="9105"/>
              <a:ext cx="119" cy="119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/>
            <p:nvPr>
              <p:custDataLst>
                <p:tags r:id="rId28"/>
              </p:custDataLst>
            </p:nvPr>
          </p:nvPicPr>
          <p:blipFill>
            <a:blip r:embed="rId19"/>
            <a:srcRect t="25347" b="30896"/>
            <a:stretch>
              <a:fillRect/>
            </a:stretch>
          </p:blipFill>
          <p:spPr>
            <a:xfrm>
              <a:off x="962" y="8960"/>
              <a:ext cx="170" cy="17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37" name="图片 36"/>
            <p:cNvPicPr>
              <a:picLocks noChangeAspect="1"/>
            </p:cNvPicPr>
            <p:nvPr>
              <p:custDataLst>
                <p:tags r:id="rId29"/>
              </p:custDataLst>
            </p:nvPr>
          </p:nvPicPr>
          <p:blipFill>
            <a:blip r:embed="rId21"/>
            <a:srcRect t="17647" b="32353"/>
            <a:stretch>
              <a:fillRect/>
            </a:stretch>
          </p:blipFill>
          <p:spPr>
            <a:xfrm>
              <a:off x="1970" y="8960"/>
              <a:ext cx="170" cy="17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38" name="图片 37"/>
            <p:cNvPicPr>
              <a:picLocks noChangeAspect="1"/>
            </p:cNvPicPr>
            <p:nvPr>
              <p:custDataLst>
                <p:tags r:id="rId30"/>
              </p:custDataLst>
            </p:nvPr>
          </p:nvPicPr>
          <p:blipFill>
            <a:blip r:embed="rId23"/>
            <a:srcRect t="31552" b="25191"/>
            <a:stretch>
              <a:fillRect/>
            </a:stretch>
          </p:blipFill>
          <p:spPr>
            <a:xfrm>
              <a:off x="2938" y="8960"/>
              <a:ext cx="170" cy="17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39" name="图片 38"/>
            <p:cNvPicPr>
              <a:picLocks noChangeAspect="1"/>
            </p:cNvPicPr>
            <p:nvPr>
              <p:custDataLst>
                <p:tags r:id="rId31"/>
              </p:custDataLst>
            </p:nvPr>
          </p:nvPicPr>
          <p:blipFill>
            <a:blip r:embed="rId25"/>
            <a:srcRect t="31552" b="25191"/>
            <a:stretch>
              <a:fillRect/>
            </a:stretch>
          </p:blipFill>
          <p:spPr>
            <a:xfrm>
              <a:off x="3936" y="8961"/>
              <a:ext cx="170" cy="17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0" name="图片 39"/>
            <p:cNvPicPr>
              <a:picLocks noChangeAspect="1"/>
            </p:cNvPicPr>
            <p:nvPr>
              <p:custDataLst>
                <p:tags r:id="rId32"/>
              </p:custDataLst>
            </p:nvPr>
          </p:nvPicPr>
          <p:blipFill>
            <a:blip r:embed="rId27"/>
            <a:srcRect t="22392" b="34351"/>
            <a:stretch>
              <a:fillRect/>
            </a:stretch>
          </p:blipFill>
          <p:spPr>
            <a:xfrm>
              <a:off x="5083" y="8960"/>
              <a:ext cx="170" cy="17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1" name="图片 40"/>
            <p:cNvPicPr/>
            <p:nvPr>
              <p:custDataLst>
                <p:tags r:id="rId33"/>
              </p:custDataLst>
            </p:nvPr>
          </p:nvPicPr>
          <p:blipFill>
            <a:blip r:embed="rId15"/>
            <a:srcRect t="29381" b="21649"/>
            <a:stretch>
              <a:fillRect/>
            </a:stretch>
          </p:blipFill>
          <p:spPr>
            <a:xfrm>
              <a:off x="6220" y="8961"/>
              <a:ext cx="170" cy="17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2" name="图片 41"/>
            <p:cNvPicPr>
              <a:picLocks noChangeAspect="1"/>
            </p:cNvPicPr>
            <p:nvPr>
              <p:custDataLst>
                <p:tags r:id="rId34"/>
              </p:custDataLst>
            </p:nvPr>
          </p:nvPicPr>
          <p:blipFill>
            <a:blip r:embed="rId17"/>
            <a:srcRect t="34278" b="21907"/>
            <a:stretch>
              <a:fillRect/>
            </a:stretch>
          </p:blipFill>
          <p:spPr>
            <a:xfrm>
              <a:off x="8559" y="8961"/>
              <a:ext cx="170" cy="17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1" name="文本框 50"/>
            <p:cNvSpPr txBox="1"/>
            <p:nvPr>
              <p:custDataLst>
                <p:tags r:id="rId35"/>
              </p:custDataLst>
            </p:nvPr>
          </p:nvSpPr>
          <p:spPr>
            <a:xfrm>
              <a:off x="6679" y="6617"/>
              <a:ext cx="1604" cy="361"/>
            </a:xfrm>
            <a:prstGeom prst="rect">
              <a:avLst/>
            </a:prstGeom>
          </p:spPr>
          <p:txBody>
            <a:bodyPr wrap="square">
              <a:noAutofit/>
            </a:bodyPr>
            <a:p>
              <a:pPr algn="ctr">
                <a:spcAft>
                  <a:spcPct val="60000"/>
                </a:spcAft>
              </a:pPr>
              <a:r>
                <a:rPr lang="zh-CN" altLang="en-US" sz="1200" b="1" i="1">
                  <a:solidFill>
                    <a:srgbClr val="C00000"/>
                  </a:solidFill>
                  <a:latin typeface="微软雅黑" charset="0"/>
                  <a:ea typeface="微软雅黑" charset="0"/>
                  <a:cs typeface="微软雅黑" charset="0"/>
                </a:rPr>
                <a:t>sku展开列表</a:t>
              </a:r>
              <a:endParaRPr lang="zh-CN" altLang="en-US" sz="1200" b="1" i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52" name="文本框 51"/>
            <p:cNvSpPr txBox="1"/>
            <p:nvPr>
              <p:custDataLst>
                <p:tags r:id="rId36"/>
              </p:custDataLst>
            </p:nvPr>
          </p:nvSpPr>
          <p:spPr>
            <a:xfrm>
              <a:off x="4639" y="6619"/>
              <a:ext cx="1103" cy="359"/>
            </a:xfrm>
            <a:prstGeom prst="rect">
              <a:avLst/>
            </a:prstGeom>
          </p:spPr>
          <p:txBody>
            <a:bodyPr wrap="square">
              <a:noAutofit/>
            </a:bodyPr>
            <a:p>
              <a:pPr algn="ctr">
                <a:spcAft>
                  <a:spcPct val="60000"/>
                </a:spcAft>
              </a:pPr>
              <a:r>
                <a:rPr lang="zh-CN" altLang="en-US" sz="12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charset="0"/>
                  <a:ea typeface="微软雅黑" charset="0"/>
                  <a:cs typeface="微软雅黑" charset="0"/>
                </a:rPr>
                <a:t>sku列表</a:t>
              </a:r>
              <a:endParaRPr lang="zh-CN" altLang="en-US" sz="1200" i="1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53" name="文本框 52"/>
            <p:cNvSpPr txBox="1"/>
            <p:nvPr>
              <p:custDataLst>
                <p:tags r:id="rId37"/>
              </p:custDataLst>
            </p:nvPr>
          </p:nvSpPr>
          <p:spPr>
            <a:xfrm>
              <a:off x="3466" y="6619"/>
              <a:ext cx="1103" cy="359"/>
            </a:xfrm>
            <a:prstGeom prst="rect">
              <a:avLst/>
            </a:prstGeom>
          </p:spPr>
          <p:txBody>
            <a:bodyPr wrap="square">
              <a:noAutofit/>
            </a:bodyPr>
            <a:p>
              <a:pPr algn="ctr">
                <a:spcAft>
                  <a:spcPct val="60000"/>
                </a:spcAft>
              </a:pPr>
              <a:r>
                <a:rPr lang="zh-CN" altLang="en-US" sz="12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charset="0"/>
                  <a:ea typeface="微软雅黑" charset="0"/>
                  <a:cs typeface="微软雅黑" charset="0"/>
                </a:rPr>
                <a:t>门店详情</a:t>
              </a:r>
              <a:endParaRPr lang="zh-CN" altLang="en-US" sz="1200" i="1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54" name="文本框 53"/>
            <p:cNvSpPr txBox="1"/>
            <p:nvPr>
              <p:custDataLst>
                <p:tags r:id="rId38"/>
              </p:custDataLst>
            </p:nvPr>
          </p:nvSpPr>
          <p:spPr>
            <a:xfrm>
              <a:off x="510" y="6620"/>
              <a:ext cx="1103" cy="35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>
                <a:spcAft>
                  <a:spcPct val="60000"/>
                </a:spcAft>
              </a:pPr>
              <a:r>
                <a:rPr lang="zh-CN" altLang="en-US" sz="12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charset="0"/>
                  <a:ea typeface="微软雅黑" charset="0"/>
                  <a:cs typeface="微软雅黑" charset="0"/>
                </a:rPr>
                <a:t>手机</a:t>
              </a:r>
              <a:r>
                <a:rPr lang="zh-CN" altLang="en-US" sz="12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charset="0"/>
                  <a:ea typeface="微软雅黑" charset="0"/>
                  <a:cs typeface="微软雅黑" charset="0"/>
                </a:rPr>
                <a:t>桌面</a:t>
              </a:r>
              <a:endParaRPr lang="zh-CN" altLang="en-US" sz="1200" i="1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55" name="文本框 54"/>
            <p:cNvSpPr txBox="1"/>
            <p:nvPr>
              <p:custDataLst>
                <p:tags r:id="rId39"/>
              </p:custDataLst>
            </p:nvPr>
          </p:nvSpPr>
          <p:spPr>
            <a:xfrm>
              <a:off x="1486" y="6620"/>
              <a:ext cx="1103" cy="35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>
                <a:spcAft>
                  <a:spcPct val="60000"/>
                </a:spcAft>
              </a:pPr>
              <a:r>
                <a:rPr lang="zh-CN" altLang="en-US" sz="12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charset="0"/>
                  <a:ea typeface="微软雅黑" charset="0"/>
                  <a:cs typeface="微软雅黑" charset="0"/>
                </a:rPr>
                <a:t>搜索</a:t>
              </a:r>
              <a:r>
                <a:rPr lang="zh-CN" altLang="en-US" sz="12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charset="0"/>
                  <a:ea typeface="微软雅黑" charset="0"/>
                  <a:cs typeface="微软雅黑" charset="0"/>
                </a:rPr>
                <a:t>页面</a:t>
              </a:r>
              <a:endParaRPr lang="zh-CN" altLang="en-US" sz="1200" i="1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56" name="文本框 55"/>
            <p:cNvSpPr txBox="1"/>
            <p:nvPr>
              <p:custDataLst>
                <p:tags r:id="rId40"/>
              </p:custDataLst>
            </p:nvPr>
          </p:nvSpPr>
          <p:spPr>
            <a:xfrm>
              <a:off x="2463" y="6618"/>
              <a:ext cx="1103" cy="35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>
                <a:spcAft>
                  <a:spcPct val="60000"/>
                </a:spcAft>
              </a:pPr>
              <a:r>
                <a:rPr lang="zh-CN" altLang="en-US" sz="12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charset="0"/>
                  <a:ea typeface="微软雅黑" charset="0"/>
                  <a:cs typeface="微软雅黑" charset="0"/>
                </a:rPr>
                <a:t>搜索</a:t>
              </a:r>
              <a:r>
                <a:rPr lang="zh-CN" altLang="en-US" sz="12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charset="0"/>
                  <a:ea typeface="微软雅黑" charset="0"/>
                  <a:cs typeface="微软雅黑" charset="0"/>
                </a:rPr>
                <a:t>结果</a:t>
              </a:r>
              <a:endParaRPr lang="zh-CN" altLang="en-US" sz="1200" i="1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62" name="文本框 61"/>
            <p:cNvSpPr txBox="1"/>
            <p:nvPr>
              <p:custDataLst>
                <p:tags r:id="rId41"/>
              </p:custDataLst>
            </p:nvPr>
          </p:nvSpPr>
          <p:spPr>
            <a:xfrm>
              <a:off x="6699" y="7779"/>
              <a:ext cx="1604" cy="361"/>
            </a:xfrm>
            <a:prstGeom prst="rect">
              <a:avLst/>
            </a:prstGeom>
          </p:spPr>
          <p:txBody>
            <a:bodyPr wrap="square">
              <a:noAutofit/>
            </a:bodyPr>
            <a:p>
              <a:pPr algn="ctr">
                <a:spcAft>
                  <a:spcPct val="60000"/>
                </a:spcAft>
              </a:pPr>
              <a:r>
                <a:rPr lang="zh-CN" altLang="en-US" sz="1600">
                  <a:solidFill>
                    <a:srgbClr val="C00000"/>
                  </a:solidFill>
                  <a:latin typeface="微软雅黑" charset="0"/>
                  <a:ea typeface="微软雅黑" charset="0"/>
                  <a:cs typeface="微软雅黑" charset="0"/>
                </a:rPr>
                <a:t>……</a:t>
              </a:r>
              <a:endParaRPr lang="zh-CN" altLang="en-US" sz="1600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9" name="燕尾形箭头 8"/>
          <p:cNvSpPr/>
          <p:nvPr>
            <p:custDataLst>
              <p:tags r:id="rId42"/>
            </p:custDataLst>
          </p:nvPr>
        </p:nvSpPr>
        <p:spPr>
          <a:xfrm>
            <a:off x="568325" y="821690"/>
            <a:ext cx="6071235" cy="88900"/>
          </a:xfrm>
          <a:prstGeom prst="notchedRightArrow">
            <a:avLst>
              <a:gd name="adj1" fmla="val 100000"/>
              <a:gd name="adj2" fmla="val 6223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>
            <p:custDataLst>
              <p:tags r:id="rId43"/>
            </p:custDataLst>
          </p:nvPr>
        </p:nvSpPr>
        <p:spPr>
          <a:xfrm>
            <a:off x="461645" y="384175"/>
            <a:ext cx="10219055" cy="509905"/>
          </a:xfrm>
          <a:prstGeom prst="rect">
            <a:avLst/>
          </a:prstGeom>
        </p:spPr>
        <p:txBody>
          <a:bodyPr vert="horz" anchor="ctr">
            <a:normAutofit fontScale="8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lang="zh-CN" altLang="en-US" sz="3200" b="0" i="0" kern="1200" dirty="0">
                <a:solidFill>
                  <a:schemeClr val="tx1"/>
                </a:solidFill>
                <a:latin typeface="+mj-ea"/>
                <a:ea typeface="+mj-ea"/>
                <a:cs typeface="+mj-cs"/>
                <a:sym typeface="+mj-lt"/>
              </a:defRPr>
            </a:lvl1pPr>
          </a:lstStyle>
          <a:p>
            <a:r>
              <a:rPr lang="en-US" altLang="zh-CN">
                <a:latin typeface="微软雅黑" charset="0"/>
                <a:ea typeface="微软雅黑" charset="0"/>
                <a:cs typeface="微软雅黑" charset="0"/>
              </a:rPr>
              <a:t>2.1 </a:t>
            </a:r>
            <a:r>
              <a:rPr>
                <a:latin typeface="微软雅黑" charset="0"/>
                <a:ea typeface="微软雅黑" charset="0"/>
                <a:cs typeface="微软雅黑" charset="0"/>
              </a:rPr>
              <a:t>技术研发与重点业务</a:t>
            </a:r>
            <a:r>
              <a:rPr lang="en-US" altLang="zh-CN" sz="2000"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——</a:t>
            </a:r>
            <a:r>
              <a:rPr sz="2000"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视频</a:t>
            </a:r>
            <a:r>
              <a:rPr lang="en-US" altLang="zh-CN" sz="2000"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OCR</a:t>
            </a:r>
            <a:r>
              <a:rPr sz="2000"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多模态大模型</a:t>
            </a:r>
            <a:endParaRPr sz="2000">
              <a:latin typeface="微软雅黑" charset="-122"/>
              <a:ea typeface="微软雅黑" charset="-122"/>
              <a:cs typeface="等线 Light" panose="02010600030101010101" charset="-122"/>
              <a:sym typeface="等线 Light" panose="02010600030101010101" charset="-122"/>
            </a:endParaRPr>
          </a:p>
        </p:txBody>
      </p:sp>
      <p:pic>
        <p:nvPicPr>
          <p:cNvPr id="11" name="图片 10" descr="fde11c67-28e1-4e42-902b-497ba3bb0806"/>
          <p:cNvPicPr>
            <a:picLocks noChangeAspect="1"/>
          </p:cNvPicPr>
          <p:nvPr>
            <p:custDataLst>
              <p:tags r:id="rId44"/>
            </p:custDataLst>
          </p:nvPr>
        </p:nvPicPr>
        <p:blipFill>
          <a:blip r:embed="rId45">
            <a:clrChange>
              <a:clrFrom>
                <a:srgbClr val="F8F8F7">
                  <a:alpha val="100000"/>
                </a:srgbClr>
              </a:clrFrom>
              <a:clrTo>
                <a:srgbClr val="F8F8F7">
                  <a:alpha val="100000"/>
                  <a:alpha val="0"/>
                </a:srgbClr>
              </a:clrTo>
            </a:clrChange>
          </a:blip>
          <a:srcRect l="48932" t="24732" r="30538" b="13556"/>
          <a:stretch>
            <a:fillRect/>
          </a:stretch>
        </p:blipFill>
        <p:spPr>
          <a:xfrm>
            <a:off x="68580" y="148590"/>
            <a:ext cx="452755" cy="76644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8" name="文本框 17"/>
          <p:cNvSpPr txBox="1"/>
          <p:nvPr>
            <p:custDataLst>
              <p:tags r:id="rId46"/>
            </p:custDataLst>
          </p:nvPr>
        </p:nvSpPr>
        <p:spPr>
          <a:xfrm>
            <a:off x="307975" y="806450"/>
            <a:ext cx="11204575" cy="922020"/>
          </a:xfrm>
          <a:prstGeom prst="rect">
            <a:avLst/>
          </a:prstGeom>
        </p:spPr>
        <p:txBody>
          <a:bodyPr wrap="square">
            <a:spAutoFit/>
          </a:bodyPr>
          <a:p>
            <a:pPr indent="0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>
                <a:latin typeface="微软雅黑" charset="0"/>
                <a:ea typeface="微软雅黑" charset="0"/>
                <a:sym typeface="+mn-ea"/>
              </a:rPr>
              <a:t>🔥</a:t>
            </a:r>
            <a:r>
              <a:rPr lang="en-US" altLang="zh-CN">
                <a:latin typeface="微软雅黑" charset="0"/>
                <a:ea typeface="微软雅黑" charset="0"/>
                <a:sym typeface="+mn-ea"/>
              </a:rPr>
              <a:t> </a:t>
            </a:r>
            <a:r>
              <a:rPr lang="zh-CN" altLang="en-US">
                <a:latin typeface="微软雅黑" charset="0"/>
                <a:ea typeface="微软雅黑" charset="0"/>
                <a:sym typeface="+mn-ea"/>
              </a:rPr>
              <a:t>️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重点业务：利用自研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 </a:t>
            </a:r>
            <a:r>
              <a:rPr lang="en-US" altLang="zh-CN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VideoText</a:t>
            </a:r>
            <a:r>
              <a:rPr lang="en-US" altLang="zh-CN" b="1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 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OCR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多模态大模型，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帮助信安侧建立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D+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人员录屏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SOP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分析，自动打回不合格的视频，提升后续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sku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检测准确率，降低前面的数据采集成本、采集时间。</a:t>
            </a:r>
            <a:endParaRPr lang="zh-CN" altLang="en-US" dirty="0">
              <a:solidFill>
                <a:schemeClr val="accent5">
                  <a:lumMod val="50000"/>
                </a:schemeClr>
              </a:solidFill>
              <a:latin typeface="微软雅黑" charset="-122"/>
              <a:ea typeface="微软雅黑" charset="-122"/>
              <a:cs typeface="等线 Light" panose="02010600030101010101" charset="-122"/>
              <a:sym typeface="等线 Light" panose="02010600030101010101" charset="-122"/>
            </a:endParaRPr>
          </a:p>
        </p:txBody>
      </p:sp>
      <p:pic>
        <p:nvPicPr>
          <p:cNvPr id="12" name="图片 11" descr="视频1"/>
          <p:cNvPicPr>
            <a:picLocks noChangeAspect="1"/>
          </p:cNvPicPr>
          <p:nvPr/>
        </p:nvPicPr>
        <p:blipFill>
          <a:blip r:embed="rId47"/>
          <a:stretch>
            <a:fillRect/>
          </a:stretch>
        </p:blipFill>
        <p:spPr>
          <a:xfrm>
            <a:off x="9483725" y="1828800"/>
            <a:ext cx="2279650" cy="485267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THINKCELLSHAPEDONOTDELETE" val="thinkcellActiveDocDoNotDelete"/>
</p:tagLst>
</file>

<file path=ppt/tags/tag10.xml><?xml version="1.0" encoding="utf-8"?>
<p:tagLst xmlns:p="http://schemas.openxmlformats.org/presentationml/2006/main">
  <p:tag name="THINKCELLSHAPEDONOTDELETE" val="thinkcellActiveDocDoNotDelete"/>
</p:tagLst>
</file>

<file path=ppt/tags/tag11.xml><?xml version="1.0" encoding="utf-8"?>
<p:tagLst xmlns:p="http://schemas.openxmlformats.org/presentationml/2006/main">
  <p:tag name="THINKCELLSHAPEDONOTDELETE" val="thinkcellActiveDocDoNotDelete"/>
</p:tagLst>
</file>

<file path=ppt/tags/tag12.xml><?xml version="1.0" encoding="utf-8"?>
<p:tagLst xmlns:p="http://schemas.openxmlformats.org/presentationml/2006/main">
  <p:tag name="THINKCELLSHAPEDONOTDELETE" val="thinkcellActiveDocDoNotDelete"/>
</p:tagLst>
</file>

<file path=ppt/tags/tag13.xml><?xml version="1.0" encoding="utf-8"?>
<p:tagLst xmlns:p="http://schemas.openxmlformats.org/presentationml/2006/main">
  <p:tag name="THINKCELLSHAPEDONOTDELETE" val="thinkcellActiveDocDoNotDelete"/>
</p:tagLst>
</file>

<file path=ppt/tags/tag14.xml><?xml version="1.0" encoding="utf-8"?>
<p:tagLst xmlns:p="http://schemas.openxmlformats.org/presentationml/2006/main">
  <p:tag name="THINKCELLSHAPEDONOTDELETE" val="thinkcellActiveDocDoNotDelete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THINKCELLSHAPEDONOTDELETE" val="thinkcellActiveDocDoNotDelete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THINKCELLSHAPEDONOTDELETE" val="thinkcellActiveDocDoNotDelete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THINKCELLSHAPEDONOTDELETE" val="thinkcellActiveDocDoNotDelete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THINKCELLSHAPEDONOTDELETE" val="thinkcellActiveDocDoNotDelete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COMMONDATA" val="eyJoZGlkIjoiOTYxZmNhMDA0MzZmZDBlOTdjYzJhYjljNThhN2YwZmUifQ=="/>
</p:tagLst>
</file>

<file path=ppt/tags/tag6.xml><?xml version="1.0" encoding="utf-8"?>
<p:tagLst xmlns:p="http://schemas.openxmlformats.org/presentationml/2006/main">
  <p:tag name="THINKCELLSHAPEDONOTDELETE" val="thinkcellActiveDocDoNotDelete"/>
</p:tagLst>
</file>

<file path=ppt/tags/tag7.xml><?xml version="1.0" encoding="utf-8"?>
<p:tagLst xmlns:p="http://schemas.openxmlformats.org/presentationml/2006/main">
  <p:tag name="THINKCELLSHAPEDONOTDELETE" val="thinkcellActiveDocDoNotDelete"/>
</p:tagLst>
</file>

<file path=ppt/tags/tag8.xml><?xml version="1.0" encoding="utf-8"?>
<p:tagLst xmlns:p="http://schemas.openxmlformats.org/presentationml/2006/main">
  <p:tag name="THINKCELLSHAPEDONOTDELETE" val="thinkcellActiveDocDoNotDelete"/>
</p:tagLst>
</file>

<file path=ppt/tags/tag9.xml><?xml version="1.0" encoding="utf-8"?>
<p:tagLst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美团点评16-9">
  <a:themeElements>
    <a:clrScheme name="美团点评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D100"/>
      </a:accent1>
      <a:accent2>
        <a:srgbClr val="FE8C00"/>
      </a:accent2>
      <a:accent3>
        <a:srgbClr val="FF4949"/>
      </a:accent3>
      <a:accent4>
        <a:srgbClr val="FF6600"/>
      </a:accent4>
      <a:accent5>
        <a:srgbClr val="0079FF"/>
      </a:accent5>
      <a:accent6>
        <a:srgbClr val="70AD47"/>
      </a:accent6>
      <a:hlink>
        <a:srgbClr val="0563C1"/>
      </a:hlink>
      <a:folHlink>
        <a:srgbClr val="954F72"/>
      </a:folHlink>
    </a:clrScheme>
    <a:fontScheme name="美团体">
      <a:majorFont>
        <a:latin typeface="美团体"/>
        <a:ea typeface="美团体"/>
        <a:cs typeface=""/>
      </a:majorFont>
      <a:minorFont>
        <a:latin typeface="美团体 Light"/>
        <a:ea typeface="美团体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607</Words>
  <Application>WPS 演示</Application>
  <PresentationFormat>宽屏</PresentationFormat>
  <Paragraphs>30</Paragraphs>
  <Slides>1</Slides>
  <Notes>18</Notes>
  <HiddenSlides>0</HiddenSlides>
  <MMClips>0</MMClips>
  <ScaleCrop>false</ScaleCrop>
  <HeadingPairs>
    <vt:vector size="8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14</vt:i4>
      </vt:variant>
      <vt:variant>
        <vt:lpstr>幻灯片标题</vt:lpstr>
      </vt:variant>
      <vt:variant>
        <vt:i4>1</vt:i4>
      </vt:variant>
    </vt:vector>
  </HeadingPairs>
  <TitlesOfParts>
    <vt:vector size="45" baseType="lpstr">
      <vt:lpstr>Arial</vt:lpstr>
      <vt:lpstr>宋体</vt:lpstr>
      <vt:lpstr>Wingdings</vt:lpstr>
      <vt:lpstr>Helvetica Neue Medium</vt:lpstr>
      <vt:lpstr>微软雅黑</vt:lpstr>
      <vt:lpstr>汉仪旗黑</vt:lpstr>
      <vt:lpstr>Segoe UI</vt:lpstr>
      <vt:lpstr>苹方-简</vt:lpstr>
      <vt:lpstr>meituan type Regular</vt:lpstr>
      <vt:lpstr>meituan type Bold</vt:lpstr>
      <vt:lpstr>Helvetica Neue</vt:lpstr>
      <vt:lpstr>微软雅黑</vt:lpstr>
      <vt:lpstr>Wingdings</vt:lpstr>
      <vt:lpstr>等线 Light</vt:lpstr>
      <vt:lpstr>HarmonyOS Sans SC Medium</vt:lpstr>
      <vt:lpstr>微软雅黑</vt:lpstr>
      <vt:lpstr>Comic Sans MS</vt:lpstr>
      <vt:lpstr>Comic Sans MS Regular</vt:lpstr>
      <vt:lpstr>Menlo</vt:lpstr>
      <vt:lpstr>Calibri</vt:lpstr>
      <vt:lpstr>Helvetica Neue</vt:lpstr>
      <vt:lpstr>汉仪书宋二KW</vt:lpstr>
      <vt:lpstr>宋体</vt:lpstr>
      <vt:lpstr>Arial Unicode MS</vt:lpstr>
      <vt:lpstr>Times New Roman Regular</vt:lpstr>
      <vt:lpstr>美团体 Light</vt:lpstr>
      <vt:lpstr>汉仪中等线KW</vt:lpstr>
      <vt:lpstr>Apple Color Emoji</vt:lpstr>
      <vt:lpstr>美团体</vt:lpstr>
      <vt:lpstr>1_美团点评16-9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zt_guo</cp:lastModifiedBy>
  <cp:revision>328</cp:revision>
  <dcterms:created xsi:type="dcterms:W3CDTF">2025-10-14T02:30:04Z</dcterms:created>
  <dcterms:modified xsi:type="dcterms:W3CDTF">2025-10-14T02:30:04Z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2052-6.9.0.8865</vt:lpwstr>
  </property>
  <property fmtid="{D5CDD505-2E9C-101B-9397-08002B2CF9AE}" pid="3" name="ICV">
    <vt:lpwstr>34094CA59E6CCAD22B259068F7A604AB_41</vt:lpwstr>
  </property>
</Properties>
</file>

<file path=docProps/thumbnail.jpeg>
</file>